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322" r:id="rId3"/>
    <p:sldId id="494" r:id="rId4"/>
    <p:sldId id="503" r:id="rId5"/>
    <p:sldId id="505" r:id="rId6"/>
    <p:sldId id="507" r:id="rId7"/>
    <p:sldId id="508" r:id="rId8"/>
    <p:sldId id="509" r:id="rId9"/>
    <p:sldId id="510" r:id="rId10"/>
    <p:sldId id="511" r:id="rId11"/>
    <p:sldId id="512" r:id="rId12"/>
    <p:sldId id="513" r:id="rId13"/>
    <p:sldId id="514" r:id="rId14"/>
    <p:sldId id="515" r:id="rId15"/>
    <p:sldId id="516" r:id="rId16"/>
    <p:sldId id="517" r:id="rId17"/>
    <p:sldId id="518" r:id="rId18"/>
    <p:sldId id="519" r:id="rId19"/>
    <p:sldId id="521" r:id="rId20"/>
    <p:sldId id="52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52"/>
    <p:restoredTop sz="95872"/>
  </p:normalViewPr>
  <p:slideViewPr>
    <p:cSldViewPr snapToGrid="0" snapToObjects="1">
      <p:cViewPr>
        <p:scale>
          <a:sx n="100" d="100"/>
          <a:sy n="100" d="100"/>
        </p:scale>
        <p:origin x="168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20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18CB3-12EC-F544-8AAB-33C786FC9EC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53491-C76D-4444-B2F6-116BDB17F7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59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Bev Doolittle, “Pintos”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C53491-C76D-4444-B2F6-116BDB17F76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664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279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34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4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496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33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43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38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01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58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5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F09F0-6685-134E-9BE2-1C41183F9C09}" type="datetimeFigureOut">
              <a:rPr lang="en-US" smtClean="0"/>
              <a:t>11/8/17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43CD-A3A3-0E4C-A0E0-E92FEFFD02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114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17268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Low-Level Vision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</a:t>
            </a:r>
            <a:r>
              <a:rPr lang="en-US" dirty="0" smtClean="0">
                <a:solidFill>
                  <a:schemeClr val="bg1"/>
                </a:solidFill>
              </a:rPr>
              <a:t>CSCI 3202, Fall 2017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Prof. Mike Eisenberg</a:t>
            </a:r>
          </a:p>
          <a:p>
            <a:r>
              <a:rPr lang="en-US" i="1" dirty="0" err="1" smtClean="0">
                <a:solidFill>
                  <a:schemeClr val="bg1"/>
                </a:solidFill>
              </a:rPr>
              <a:t>duck@cs.colorado.edu</a:t>
            </a:r>
            <a:endParaRPr lang="en-US" i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3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3673" y="1876425"/>
            <a:ext cx="46750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16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655" y="736600"/>
            <a:ext cx="5764646" cy="554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222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856" y="662854"/>
            <a:ext cx="5642344" cy="551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115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012" y="365125"/>
            <a:ext cx="6502233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15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050" y="692150"/>
            <a:ext cx="73279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347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850" y="632054"/>
            <a:ext cx="7988300" cy="567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411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411" y="1002961"/>
            <a:ext cx="6439178" cy="5174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517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977900"/>
            <a:ext cx="103886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74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030" y="152400"/>
            <a:ext cx="6224670" cy="626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4500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8773" b="-2324"/>
          <a:stretch/>
        </p:blipFill>
        <p:spPr>
          <a:xfrm>
            <a:off x="1523999" y="2451099"/>
            <a:ext cx="8803509" cy="2908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110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Administrivia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Problem Set 3 is due MONDAY, NOVEMBER 13.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9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805" y="497741"/>
            <a:ext cx="6602896" cy="567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034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156" y="495300"/>
            <a:ext cx="7727688" cy="539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3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1025"/>
            <a:ext cx="4438147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050" y="1801019"/>
            <a:ext cx="4759977" cy="445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144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The Computational Approach to Vision: a Sampler of Issues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Low-level vision:</a:t>
            </a:r>
          </a:p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Edge </a:t>
            </a:r>
            <a:r>
              <a:rPr lang="en-US" dirty="0">
                <a:solidFill>
                  <a:schemeClr val="bg1"/>
                </a:solidFill>
              </a:rPr>
              <a:t>segmentation: which areas of the scene projected onto the </a:t>
            </a:r>
            <a:r>
              <a:rPr lang="en-US" dirty="0" smtClean="0">
                <a:solidFill>
                  <a:schemeClr val="bg1"/>
                </a:solidFill>
              </a:rPr>
              <a:t>	retina </a:t>
            </a:r>
            <a:r>
              <a:rPr lang="en-US" dirty="0">
                <a:solidFill>
                  <a:schemeClr val="bg1"/>
                </a:solidFill>
              </a:rPr>
              <a:t>correspond to the potentially interesting objects?</a:t>
            </a:r>
          </a:p>
          <a:p>
            <a:pPr marL="0" indent="0" fontAlgn="base">
              <a:buNone/>
            </a:pPr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smtClean="0">
                <a:solidFill>
                  <a:schemeClr val="bg1"/>
                </a:solidFill>
              </a:rPr>
              <a:t>Depth </a:t>
            </a:r>
            <a:r>
              <a:rPr lang="en-US" dirty="0">
                <a:solidFill>
                  <a:schemeClr val="bg1"/>
                </a:solidFill>
              </a:rPr>
              <a:t>perception: how far away are the objects?</a:t>
            </a:r>
          </a:p>
          <a:p>
            <a:pPr marL="0" indent="0" fontAlgn="base">
              <a:buNone/>
            </a:pPr>
            <a:r>
              <a:rPr lang="en-US" dirty="0" smtClean="0">
                <a:solidFill>
                  <a:schemeClr val="bg1"/>
                </a:solidFill>
              </a:rPr>
              <a:t>• Interpreting </a:t>
            </a:r>
            <a:r>
              <a:rPr lang="en-US" dirty="0">
                <a:solidFill>
                  <a:schemeClr val="bg1"/>
                </a:solidFill>
              </a:rPr>
              <a:t>Edges as “Line Drawings”</a:t>
            </a: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Interpreting Shapes as (possibly familiar) objects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18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What do we mean 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by “low-level vision”, anyway?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>
                <a:solidFill>
                  <a:schemeClr val="bg1"/>
                </a:solidFill>
              </a:rPr>
              <a:t>Based on a (not entirely accurate) portrait of vision as proceeding “bottom-up” from raw (pixel-like) data to object recognition</a:t>
            </a: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Tasks like: object boundary detection, surface orientation, depth perception, motion detection</a:t>
            </a: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Fast, “rough”, domain-independent processing</a:t>
            </a: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Parallel processing</a:t>
            </a:r>
          </a:p>
          <a:p>
            <a:pPr fontAlgn="base"/>
            <a:r>
              <a:rPr lang="en-US" dirty="0">
                <a:solidFill>
                  <a:schemeClr val="bg1"/>
                </a:solidFill>
              </a:rPr>
              <a:t>Unconscious levels of (human) vision processing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537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4855" y="1825625"/>
            <a:ext cx="70622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542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2505" y="365125"/>
            <a:ext cx="5997790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975" y="4270450"/>
            <a:ext cx="6286926" cy="24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65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800" y="381000"/>
            <a:ext cx="4330700" cy="32400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00" y="3860800"/>
            <a:ext cx="3886200" cy="2895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4500" y="3860800"/>
            <a:ext cx="3886200" cy="2895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00" y="3911600"/>
            <a:ext cx="37973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671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71123</TotalTime>
  <Words>104</Words>
  <Application>Microsoft Macintosh PowerPoint</Application>
  <PresentationFormat>Widescreen</PresentationFormat>
  <Paragraphs>20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Arial</vt:lpstr>
      <vt:lpstr>Office Theme</vt:lpstr>
      <vt:lpstr>Low-Level Vision</vt:lpstr>
      <vt:lpstr>Administrivia</vt:lpstr>
      <vt:lpstr>PowerPoint Presentation</vt:lpstr>
      <vt:lpstr>PowerPoint Presentation</vt:lpstr>
      <vt:lpstr>The Computational Approach to Vision: a Sampler of Issues</vt:lpstr>
      <vt:lpstr>What do we mean  by “low-level vision”, anyway?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Intelligence: Philosophy and Foundations</dc:title>
  <dc:creator>Microsoft Office User</dc:creator>
  <cp:lastModifiedBy>Microsoft Office User</cp:lastModifiedBy>
  <cp:revision>288</cp:revision>
  <dcterms:created xsi:type="dcterms:W3CDTF">2017-08-27T18:15:55Z</dcterms:created>
  <dcterms:modified xsi:type="dcterms:W3CDTF">2017-11-08T16:30:41Z</dcterms:modified>
</cp:coreProperties>
</file>

<file path=docProps/thumbnail.jpeg>
</file>